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84" r:id="rId3"/>
    <p:sldId id="277" r:id="rId4"/>
    <p:sldId id="292" r:id="rId5"/>
    <p:sldId id="285" r:id="rId6"/>
    <p:sldId id="293" r:id="rId7"/>
    <p:sldId id="283" r:id="rId8"/>
    <p:sldId id="276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5D8"/>
    <a:srgbClr val="B2B2B2"/>
    <a:srgbClr val="969696"/>
    <a:srgbClr val="EAEAEA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69" d="100"/>
          <a:sy n="69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4098FEB-A065-4FB9-BC2F-8FC3C138061C}" type="datetimeFigureOut">
              <a:rPr lang="zh-CN" altLang="en-US"/>
              <a:pPr>
                <a:defRPr/>
              </a:pPr>
              <a:t>2025/2/20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AF5B194-41A1-4216-A2E8-2199DD18F4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97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0" y="2971800"/>
            <a:ext cx="7010400" cy="76200"/>
            <a:chOff x="0" y="528"/>
            <a:chExt cx="5232" cy="48"/>
          </a:xfrm>
        </p:grpSpPr>
        <p:sp>
          <p:nvSpPr>
            <p:cNvPr id="5" name="Line 51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52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57200" y="2057400"/>
            <a:ext cx="7543800" cy="1066800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>
              <a:defRPr sz="4000" baseline="0">
                <a:solidFill>
                  <a:srgbClr val="00206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3048000"/>
            <a:ext cx="5562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0"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59498641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47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57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57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924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51720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947026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5954713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4232" y="381000"/>
            <a:ext cx="7696200" cy="563563"/>
          </a:xfrm>
        </p:spPr>
        <p:txBody>
          <a:bodyPr/>
          <a:lstStyle>
            <a:lvl1pPr>
              <a:defRPr lang="zh-CN" altLang="en-US" sz="3200" b="1" dirty="0">
                <a:solidFill>
                  <a:srgbClr val="0070C0"/>
                </a:solidFill>
                <a:latin typeface="+mj-lt"/>
                <a:ea typeface="宋体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262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907088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46906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3247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211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9531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421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926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445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28239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1270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073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81000"/>
            <a:ext cx="76962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grpSp>
        <p:nvGrpSpPr>
          <p:cNvPr id="1028" name="Group 54"/>
          <p:cNvGrpSpPr>
            <a:grpSpLocks/>
          </p:cNvGrpSpPr>
          <p:nvPr/>
        </p:nvGrpSpPr>
        <p:grpSpPr bwMode="auto">
          <a:xfrm>
            <a:off x="152400" y="838200"/>
            <a:ext cx="8153400" cy="76200"/>
            <a:chOff x="0" y="528"/>
            <a:chExt cx="5232" cy="48"/>
          </a:xfrm>
        </p:grpSpPr>
        <p:sp>
          <p:nvSpPr>
            <p:cNvPr id="1029" name="Line 55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" name="Line 56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3200" b="1" dirty="0">
          <a:solidFill>
            <a:srgbClr val="0070C0"/>
          </a:solidFill>
          <a:latin typeface="+mj-lt"/>
          <a:ea typeface="宋体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8600" y="1916832"/>
            <a:ext cx="7543800" cy="1066800"/>
          </a:xfrm>
        </p:spPr>
        <p:txBody>
          <a:bodyPr/>
          <a:lstStyle/>
          <a:p>
            <a:pPr algn="ctr">
              <a:lnSpc>
                <a:spcPct val="240000"/>
              </a:lnSpc>
              <a:spcBef>
                <a:spcPts val="1700"/>
              </a:spcBef>
              <a:spcAft>
                <a:spcPts val="1700"/>
              </a:spcAft>
            </a:pPr>
            <a:r>
              <a:rPr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09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功能和滤镜效果</a:t>
            </a:r>
          </a:p>
        </p:txBody>
      </p:sp>
      <p:sp>
        <p:nvSpPr>
          <p:cNvPr id="15363" name="文本框 1"/>
          <p:cNvSpPr txBox="1">
            <a:spLocks noChangeArrowheads="1"/>
          </p:cNvSpPr>
          <p:nvPr/>
        </p:nvSpPr>
        <p:spPr bwMode="auto">
          <a:xfrm>
            <a:off x="3059113" y="4149725"/>
            <a:ext cx="345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solidFill>
                  <a:schemeClr val="tx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主讲人：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7696200" cy="563563"/>
          </a:xfrm>
        </p:spPr>
        <p:txBody>
          <a:bodyPr/>
          <a:lstStyle/>
          <a:p>
            <a:r>
              <a:rPr smtClean="0">
                <a:ea typeface="宋体" panose="02010600030101010101" pitchFamily="2" charset="-122"/>
              </a:rPr>
              <a:t>学习目的</a:t>
            </a:r>
          </a:p>
        </p:txBody>
      </p:sp>
      <p:sp>
        <p:nvSpPr>
          <p:cNvPr id="16387" name="矩形 1"/>
          <p:cNvSpPr>
            <a:spLocks noChangeArrowheads="1"/>
          </p:cNvSpPr>
          <p:nvPr/>
        </p:nvSpPr>
        <p:spPr bwMode="auto">
          <a:xfrm>
            <a:off x="900113" y="1916113"/>
            <a:ext cx="3816350" cy="207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zh-CN" sz="1800" dirty="0">
                <a:solidFill>
                  <a:srgbClr val="FF0000"/>
                </a:solidFill>
                <a:ea typeface="宋体" panose="02010600030101010101" pitchFamily="2" charset="-122"/>
              </a:rPr>
              <a:t>软件知识目标：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掌握滤镜的使用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掌握效果的使用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掌握创建</a:t>
            </a:r>
            <a:r>
              <a:rPr lang="en-US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3D</a:t>
            </a:r>
            <a:r>
              <a:rPr lang="zh-CN" altLang="zh-CN" sz="2000" kern="100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图形的方法</a:t>
            </a:r>
            <a:endParaRPr lang="zh-CN" altLang="zh-CN" sz="20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4851400" y="1916113"/>
            <a:ext cx="3582988" cy="207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rgbClr val="FF0000"/>
                </a:solidFill>
                <a:ea typeface="宋体" panose="02010600030101010101" pitchFamily="2" charset="-122"/>
              </a:rPr>
              <a:t>专业知识目标：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封面设计的制作技巧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创建</a:t>
            </a: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3D</a:t>
            </a:r>
            <a:r>
              <a:rPr lang="zh-CN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图形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纹理滤镜的应用</a:t>
            </a:r>
            <a:endParaRPr lang="zh-CN" altLang="zh-CN" sz="20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eaLnBrk="1" hangingPunct="1"/>
            <a:r>
              <a:rPr smtClean="0">
                <a:solidFill>
                  <a:schemeClr val="accent1"/>
                </a:solidFill>
                <a:ea typeface="宋体" panose="02010600030101010101" pitchFamily="2" charset="-122"/>
              </a:rPr>
              <a:t>主要内容</a:t>
            </a:r>
            <a:endParaRPr lang="en-US" altLang="zh-CN" smtClean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  <p:grpSp>
        <p:nvGrpSpPr>
          <p:cNvPr id="17411" name="Group 83"/>
          <p:cNvGrpSpPr>
            <a:grpSpLocks/>
          </p:cNvGrpSpPr>
          <p:nvPr/>
        </p:nvGrpSpPr>
        <p:grpSpPr bwMode="auto">
          <a:xfrm>
            <a:off x="2195513" y="1844675"/>
            <a:ext cx="4724400" cy="685800"/>
            <a:chOff x="1296" y="1824"/>
            <a:chExt cx="2976" cy="432"/>
          </a:xfrm>
        </p:grpSpPr>
        <p:sp>
          <p:nvSpPr>
            <p:cNvPr id="17422" name="AutoShape 8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3" name="AutoShape 8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tx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4" name="Text Box 8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为矢量图添加特殊效果</a:t>
              </a:r>
              <a:endParaRPr lang="zh-CN" altLang="zh-CN" sz="1800" kern="1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17425" name="Text Box 8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</p:grpSp>
      <p:grpSp>
        <p:nvGrpSpPr>
          <p:cNvPr id="17412" name="Group 88"/>
          <p:cNvGrpSpPr>
            <a:grpSpLocks/>
          </p:cNvGrpSpPr>
          <p:nvPr/>
        </p:nvGrpSpPr>
        <p:grpSpPr bwMode="auto">
          <a:xfrm>
            <a:off x="2195513" y="2828925"/>
            <a:ext cx="4724400" cy="685800"/>
            <a:chOff x="1296" y="1824"/>
            <a:chExt cx="2976" cy="432"/>
          </a:xfrm>
        </p:grpSpPr>
        <p:sp>
          <p:nvSpPr>
            <p:cNvPr id="17418" name="AutoShape 8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AutoShape 90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0" name="Text Box 91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为位图添加特殊效果</a:t>
              </a:r>
              <a:endParaRPr lang="zh-CN" altLang="zh-CN" sz="1800" kern="1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17421" name="Text Box 92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</p:grpSp>
      <p:grpSp>
        <p:nvGrpSpPr>
          <p:cNvPr id="17413" name="Group 93"/>
          <p:cNvGrpSpPr>
            <a:grpSpLocks/>
          </p:cNvGrpSpPr>
          <p:nvPr/>
        </p:nvGrpSpPr>
        <p:grpSpPr bwMode="auto">
          <a:xfrm>
            <a:off x="2195513" y="3813175"/>
            <a:ext cx="4724400" cy="685800"/>
            <a:chOff x="1296" y="1824"/>
            <a:chExt cx="2976" cy="432"/>
          </a:xfrm>
        </p:grpSpPr>
        <p:sp>
          <p:nvSpPr>
            <p:cNvPr id="17414" name="AutoShape 9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5" name="AutoShape 9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6" name="Text Box 96"/>
            <p:cNvSpPr txBox="1">
              <a:spLocks noChangeArrowheads="1"/>
            </p:cNvSpPr>
            <p:nvPr/>
          </p:nvSpPr>
          <p:spPr bwMode="gray">
            <a:xfrm>
              <a:off x="1761" y="1934"/>
              <a:ext cx="216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使用</a:t>
              </a:r>
              <a:r>
                <a:rPr lang="en-US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3D</a:t>
              </a:r>
              <a:r>
                <a:rPr lang="zh-CN" altLang="zh-CN" sz="1800" kern="100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效果</a:t>
              </a:r>
              <a:endParaRPr lang="zh-CN" altLang="zh-CN" sz="1800" kern="1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17417" name="Text Box 9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v"/>
                <a:defRPr sz="2800" b="1">
                  <a:solidFill>
                    <a:schemeClr val="tx2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400" b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1  </a:t>
            </a:r>
            <a:r>
              <a:rPr lang="zh-CN" altLang="zh-CN" dirty="0">
                <a:ea typeface="宋体" panose="02010600030101010101" pitchFamily="2" charset="-122"/>
              </a:rPr>
              <a:t>为矢量图添加特殊效果</a:t>
            </a:r>
          </a:p>
        </p:txBody>
      </p:sp>
      <p:sp>
        <p:nvSpPr>
          <p:cNvPr id="2" name="矩形 1"/>
          <p:cNvSpPr/>
          <p:nvPr/>
        </p:nvSpPr>
        <p:spPr>
          <a:xfrm>
            <a:off x="827584" y="1124744"/>
            <a:ext cx="7200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为绘制的矢量图形应用效果，需要选择对应的矢量滤镜组，包括【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3D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】、【路径】、【风格化】等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组滤镜，每个滤镜组又包括若干个滤镜</a:t>
            </a:r>
            <a:r>
              <a:rPr lang="zh-CN" altLang="zh-CN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【变形】效果菜单中的命令，可以为对象添加变形效果，它可以应用到对象、组合和图层中</a:t>
            </a:r>
            <a:r>
              <a:rPr lang="zh-CN" altLang="zh-CN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【扭曲和变换】滤镜组包括【扭拧】、【扭转】、【收缩和膨胀】、【波纹效果】、【粗糙化】、【自由扭曲】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个滤镜，可以使图形产生各种扭曲变形的效果。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【栅格化】效果是将矢量图形转换为位图图形的过程</a:t>
            </a:r>
            <a:r>
              <a:rPr lang="zh-CN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26" name="Picture 2" descr="09-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003" y="3771869"/>
            <a:ext cx="3331685" cy="1731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09-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71869"/>
            <a:ext cx="2152342" cy="176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2339752" y="557521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</a:rPr>
              <a:t>变形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16216" y="557521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</a:rPr>
              <a:t>栅格化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>
                <a:ea typeface="宋体" panose="02010600030101010101" pitchFamily="2" charset="-122"/>
              </a:rPr>
              <a:t>知识点</a:t>
            </a:r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r>
              <a:rPr lang="zh-CN" altLang="en-US" dirty="0" smtClean="0">
                <a:ea typeface="宋体" panose="02010600030101010101" pitchFamily="2" charset="-122"/>
              </a:rPr>
              <a:t>  </a:t>
            </a:r>
            <a:r>
              <a:rPr lang="zh-CN" altLang="zh-CN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位图添加特殊效果</a:t>
            </a:r>
            <a:endParaRPr dirty="0" smtClean="0"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0552" y="1052736"/>
            <a:ext cx="76328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位图滤镜是应用于位图图形的滤镜，包括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个滤镜组，每个滤镜组又包括若干个滤镜</a:t>
            </a:r>
            <a:r>
              <a:rPr lang="zh-CN" altLang="zh-CN" sz="16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600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【滤镜库】对话框，可以同时应用多个滤镜，并预览到滤镜效果，而且可以删除不需要的滤镜</a:t>
            </a:r>
            <a:r>
              <a:rPr lang="zh-CN" altLang="zh-CN" sz="16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600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【像素化】滤镜组包括【彩色半调】、【晶格化】、【点状化】、【铜版雕刻】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个滤镜，可以将图形分块，就像由许多小块组成。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【扭曲】滤镜组包括【扩散亮光】、【玻璃】、【海洋波纹】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个滤镜，可以将图形进行几何扭曲</a:t>
            </a:r>
            <a:r>
              <a:rPr lang="zh-CN" altLang="zh-CN" sz="16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600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【模糊】滤镜组包括【径向模糊】、【特殊模糊】、【高斯模糊】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个滤镜，【模糊】滤镜用于平滑边缘过于清晰和对比度过于强烈的区域，通过降低对比度柔化图形边缘</a:t>
            </a:r>
            <a:r>
              <a:rPr lang="zh-CN" altLang="zh-CN" sz="16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600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【素描】滤镜组可以模拟现实生活中的素描、速写等美术方法对图形进行处理</a:t>
            </a:r>
            <a:r>
              <a:rPr lang="zh-CN" altLang="zh-CN" sz="16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sz="1600" kern="100" dirty="0" smtClean="0"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【艺术效果】滤镜组可以为照片添加画派效果，为精美艺术品或商业项目制作绘画效果或特殊效果。</a:t>
            </a:r>
          </a:p>
          <a:p>
            <a:pPr algn="just">
              <a:spcAft>
                <a:spcPts val="0"/>
              </a:spcAft>
            </a:pPr>
            <a:endParaRPr lang="zh-CN" altLang="zh-CN" sz="1600" kern="100" dirty="0"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endParaRPr lang="zh-CN" altLang="en-US" sz="1600" dirty="0"/>
          </a:p>
        </p:txBody>
      </p:sp>
      <p:pic>
        <p:nvPicPr>
          <p:cNvPr id="2050" name="Picture 2" descr="09-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09120"/>
            <a:ext cx="2592288" cy="164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332656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zh-CN" altLang="en-US" sz="3200" dirty="0" smtClean="0">
                <a:solidFill>
                  <a:srgbClr val="0070C0"/>
                </a:solidFill>
                <a:latin typeface="+mj-ea"/>
                <a:ea typeface="+mj-ea"/>
              </a:rPr>
              <a:t>知识</a:t>
            </a:r>
            <a:r>
              <a:rPr lang="zh-CN" altLang="en-US" sz="3200" dirty="0" smtClean="0">
                <a:solidFill>
                  <a:srgbClr val="0070C0"/>
                </a:solidFill>
                <a:latin typeface="+mj-ea"/>
                <a:ea typeface="+mj-ea"/>
              </a:rPr>
              <a:t>点</a:t>
            </a:r>
            <a:r>
              <a:rPr lang="en-US" altLang="zh-CN" sz="3200" b="1" dirty="0" smtClean="0">
                <a:solidFill>
                  <a:srgbClr val="0070C0"/>
                </a:solidFill>
                <a:latin typeface="+mj-ea"/>
                <a:ea typeface="+mj-ea"/>
              </a:rPr>
              <a:t>3  </a:t>
            </a:r>
            <a:r>
              <a:rPr lang="zh-CN" altLang="zh-CN" sz="3200" kern="100" dirty="0" smtClean="0">
                <a:solidFill>
                  <a:srgbClr val="0070C0"/>
                </a:solidFill>
                <a:latin typeface="+mj-ea"/>
                <a:ea typeface="+mj-ea"/>
              </a:rPr>
              <a:t>使用</a:t>
            </a:r>
            <a:r>
              <a:rPr lang="en-US" altLang="zh-CN" sz="3200" kern="100" dirty="0">
                <a:solidFill>
                  <a:srgbClr val="0070C0"/>
                </a:solidFill>
                <a:latin typeface="+mj-ea"/>
                <a:ea typeface="+mj-ea"/>
              </a:rPr>
              <a:t>3D</a:t>
            </a:r>
            <a:r>
              <a:rPr lang="zh-CN" altLang="zh-CN" sz="3200" kern="100" dirty="0">
                <a:solidFill>
                  <a:srgbClr val="0070C0"/>
                </a:solidFill>
                <a:latin typeface="+mj-ea"/>
                <a:ea typeface="+mj-ea"/>
              </a:rPr>
              <a:t>效果</a:t>
            </a:r>
          </a:p>
          <a:p>
            <a:endParaRPr lang="zh-CN" altLang="en-US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7584" y="1332109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Illustrator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中，可以将所有二维形状、文字转换为</a:t>
            </a:r>
            <a:r>
              <a:rPr lang="en-US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3D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形状。在</a:t>
            </a:r>
            <a:r>
              <a:rPr lang="en-US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3D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选项对话框中，可以改变</a:t>
            </a:r>
            <a:r>
              <a:rPr lang="en-US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3D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形状的透视、旋转，并添加光亮和表面属性</a:t>
            </a:r>
            <a:r>
              <a:rPr lang="zh-CN" altLang="zh-CN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另外</a:t>
            </a:r>
            <a:r>
              <a:rPr lang="en-US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3D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效果也可以在任何时候编辑源对象，并可即时观察到</a:t>
            </a:r>
            <a:r>
              <a:rPr lang="en-US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3D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形状随之而来的变化</a:t>
            </a:r>
            <a:r>
              <a:rPr lang="zh-CN" altLang="zh-CN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添加</a:t>
            </a:r>
            <a:r>
              <a:rPr lang="en-US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3D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效果后，该效果会在【外观】面板上显示出来，和其他外观属性相同，用户也可以编辑</a:t>
            </a:r>
            <a:r>
              <a:rPr lang="en-US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3D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效果，并可以在面板叠放顺序中改变该效果的位置、复制或删除该效果。用户还可以将</a:t>
            </a:r>
            <a:r>
              <a:rPr lang="en-US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3D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效果存储为可重复使用的图形样式，以便在以后可以对许多对象应用此效果。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74" name="Picture 2" descr="09-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26094"/>
            <a:ext cx="2946770" cy="1227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09-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388" y="3640433"/>
            <a:ext cx="3101727" cy="26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62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381000"/>
            <a:ext cx="7696200" cy="563563"/>
          </a:xfrm>
        </p:spPr>
        <p:txBody>
          <a:bodyPr/>
          <a:lstStyle/>
          <a:p>
            <a:pPr algn="ctr" eaLnBrk="1" hangingPunct="1"/>
            <a:r>
              <a:rPr smtClean="0">
                <a:latin typeface="华文行楷" panose="02010800040101010101" pitchFamily="2" charset="-122"/>
                <a:ea typeface="华文行楷" panose="02010800040101010101" pitchFamily="2" charset="-122"/>
              </a:rPr>
              <a:t>独立实践任务</a:t>
            </a:r>
            <a:endParaRPr lang="en-US" altLang="zh-CN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1238" y="1557338"/>
            <a:ext cx="3632770" cy="403190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任务背景</a:t>
            </a:r>
            <a:endParaRPr lang="en-US" altLang="zh-CN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indent="457200" eaLnBrk="1" hangingPunct="1">
              <a:lnSpc>
                <a:spcPct val="90000"/>
              </a:lnSpc>
              <a:buNone/>
              <a:defRPr/>
            </a:pPr>
            <a:r>
              <a:rPr lang="zh-CN" altLang="zh-CN" sz="2400" b="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某电子运营商近期推出一款供音乐爱好者制作和编辑音乐的软件，委托本公司为该软件设计制作软件</a:t>
            </a:r>
            <a:r>
              <a:rPr lang="zh-CN" altLang="zh-CN" sz="2400" b="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图标</a:t>
            </a:r>
            <a:r>
              <a:rPr lang="zh-CN" altLang="en-US" sz="2400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0" dirty="0" smtClean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ea typeface="宋体" panose="02010600030101010101" pitchFamily="2" charset="-122"/>
              </a:rPr>
              <a:t>任务</a:t>
            </a:r>
            <a:r>
              <a:rPr lang="zh-CN" altLang="en-US" sz="2400" dirty="0">
                <a:solidFill>
                  <a:srgbClr val="FF0000"/>
                </a:solidFill>
                <a:ea typeface="宋体" panose="02010600030101010101" pitchFamily="2" charset="-122"/>
              </a:rPr>
              <a:t>要求</a:t>
            </a:r>
            <a:endParaRPr lang="zh-CN" altLang="en-US" sz="2400" dirty="0" smtClean="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zh-CN" altLang="zh-CN" sz="2400" b="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图标简洁时尚、识别性强。</a:t>
            </a:r>
            <a:endParaRPr lang="zh-CN" altLang="zh-CN" sz="2400" b="0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4098" name="Picture 2" descr="09-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906355" cy="389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WordArt 5"/>
          <p:cNvSpPr>
            <a:spLocks noChangeArrowheads="1" noChangeShapeType="1" noTextEdit="1"/>
          </p:cNvSpPr>
          <p:nvPr/>
        </p:nvSpPr>
        <p:spPr bwMode="gray">
          <a:xfrm>
            <a:off x="899592" y="2132856"/>
            <a:ext cx="5832475" cy="10763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 eaLnBrk="1" hangingPunct="1">
              <a:defRPr/>
            </a:pPr>
            <a:r>
              <a:rPr lang="en-US" altLang="zh-CN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4A51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cs typeface="Arial" panose="020B0604020202020204" pitchFamily="34" charset="0"/>
              </a:rPr>
              <a:t>Thank you ! </a:t>
            </a:r>
            <a:endParaRPr lang="zh-CN" altLang="en-US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4A51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b2004218l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db2004218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218l 1">
        <a:dk1>
          <a:srgbClr val="000066"/>
        </a:dk1>
        <a:lt1>
          <a:srgbClr val="FFFFFF"/>
        </a:lt1>
        <a:dk2>
          <a:srgbClr val="175B5B"/>
        </a:dk2>
        <a:lt2>
          <a:srgbClr val="C0C0C0"/>
        </a:lt2>
        <a:accent1>
          <a:srgbClr val="7DB038"/>
        </a:accent1>
        <a:accent2>
          <a:srgbClr val="6CA5D8"/>
        </a:accent2>
        <a:accent3>
          <a:srgbClr val="FFFFFF"/>
        </a:accent3>
        <a:accent4>
          <a:srgbClr val="000056"/>
        </a:accent4>
        <a:accent5>
          <a:srgbClr val="BFD4AE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2">
        <a:dk1>
          <a:srgbClr val="000000"/>
        </a:dk1>
        <a:lt1>
          <a:srgbClr val="FFFFFF"/>
        </a:lt1>
        <a:dk2>
          <a:srgbClr val="500E86"/>
        </a:dk2>
        <a:lt2>
          <a:srgbClr val="B2B2B2"/>
        </a:lt2>
        <a:accent1>
          <a:srgbClr val="3C96C8"/>
        </a:accent1>
        <a:accent2>
          <a:srgbClr val="E2AF52"/>
        </a:accent2>
        <a:accent3>
          <a:srgbClr val="FFFFFF"/>
        </a:accent3>
        <a:accent4>
          <a:srgbClr val="000000"/>
        </a:accent4>
        <a:accent5>
          <a:srgbClr val="AFC9E0"/>
        </a:accent5>
        <a:accent6>
          <a:srgbClr val="CD9E49"/>
        </a:accent6>
        <a:hlink>
          <a:srgbClr val="576CD5"/>
        </a:hlink>
        <a:folHlink>
          <a:srgbClr val="6EBCB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3">
        <a:dk1>
          <a:srgbClr val="000000"/>
        </a:dk1>
        <a:lt1>
          <a:srgbClr val="FFFFFF"/>
        </a:lt1>
        <a:dk2>
          <a:srgbClr val="0B3191"/>
        </a:dk2>
        <a:lt2>
          <a:srgbClr val="C0C0C0"/>
        </a:lt2>
        <a:accent1>
          <a:srgbClr val="3195D9"/>
        </a:accent1>
        <a:accent2>
          <a:srgbClr val="63C2F7"/>
        </a:accent2>
        <a:accent3>
          <a:srgbClr val="FFFFFF"/>
        </a:accent3>
        <a:accent4>
          <a:srgbClr val="000000"/>
        </a:accent4>
        <a:accent5>
          <a:srgbClr val="ADC8E9"/>
        </a:accent5>
        <a:accent6>
          <a:srgbClr val="59B0E0"/>
        </a:accent6>
        <a:hlink>
          <a:srgbClr val="4173F1"/>
        </a:hlink>
        <a:folHlink>
          <a:srgbClr val="3B97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cdb2004218l</Template>
  <TotalTime>373</TotalTime>
  <Words>587</Words>
  <Application>Microsoft Office PowerPoint</Application>
  <PresentationFormat>全屏显示(4:3)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黑体</vt:lpstr>
      <vt:lpstr>华文琥珀</vt:lpstr>
      <vt:lpstr>华文行楷</vt:lpstr>
      <vt:lpstr>楷体</vt:lpstr>
      <vt:lpstr>宋体</vt:lpstr>
      <vt:lpstr>微软雅黑</vt:lpstr>
      <vt:lpstr>Arial</vt:lpstr>
      <vt:lpstr>Calibri</vt:lpstr>
      <vt:lpstr>Times New Roman</vt:lpstr>
      <vt:lpstr>Verdana</vt:lpstr>
      <vt:lpstr>Wingdings</vt:lpstr>
      <vt:lpstr>cdb2004218l</vt:lpstr>
      <vt:lpstr>模块09  3D功能和滤镜效果</vt:lpstr>
      <vt:lpstr>学习目的</vt:lpstr>
      <vt:lpstr>主要内容</vt:lpstr>
      <vt:lpstr>知识点1  为矢量图添加特殊效果</vt:lpstr>
      <vt:lpstr>知识点2  为位图添加特殊效果</vt:lpstr>
      <vt:lpstr>PowerPoint 演示文稿</vt:lpstr>
      <vt:lpstr>独立实践任务</vt:lpstr>
      <vt:lpstr>PowerPoint 演示文稿</vt:lpstr>
    </vt:vector>
  </TitlesOfParts>
  <Company>***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*</dc:creator>
  <cp:lastModifiedBy>tezhaoji</cp:lastModifiedBy>
  <cp:revision>107</cp:revision>
  <dcterms:created xsi:type="dcterms:W3CDTF">2010-12-09T04:00:21Z</dcterms:created>
  <dcterms:modified xsi:type="dcterms:W3CDTF">2025-02-20T02:25:32Z</dcterms:modified>
</cp:coreProperties>
</file>